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14"/>
    <p:restoredTop sz="94577"/>
  </p:normalViewPr>
  <p:slideViewPr>
    <p:cSldViewPr snapToGrid="0">
      <p:cViewPr varScale="1">
        <p:scale>
          <a:sx n="116" d="100"/>
          <a:sy n="116" d="100"/>
        </p:scale>
        <p:origin x="15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157ADE-EF6C-FA12-0133-D99AEFAF0C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1F9AF9E-794F-5D4C-E66E-504D0BBC35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EAAB2D-14B8-AB8F-42B7-C126788A9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3C9C-03C0-DC41-8C77-DE02C447E23E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0A80CD-B93C-A2A8-F967-E65E08D48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9E5963-2718-FA0A-7F97-EC9C1AABE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88FB2-674F-384B-8BB6-C3785D530F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2451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AC27C5-E8BC-AE6A-383D-C4E6A6F84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0A269D-79C2-C2F6-DCA9-A13B5B0EAF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93C26C-1556-0B69-3C73-10ED79377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3C9C-03C0-DC41-8C77-DE02C447E23E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699338-A620-35D2-C056-B4A11D775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A4AEBB-F83A-1B61-C182-3B61F1599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88FB2-674F-384B-8BB6-C3785D530F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4693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224497C-02BE-DA25-9D22-160D9DD5E1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3866617-2B7C-F39E-A650-324B41B75E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97D6703-17DC-A41B-E18C-B43CDAF5D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3C9C-03C0-DC41-8C77-DE02C447E23E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8D0EDA-DEFA-0081-6D70-BAD8D7241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CF5B98-9608-7DDE-5EF7-A9A688C54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88FB2-674F-384B-8BB6-C3785D530F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0565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36AD22-7CD5-7B27-32D4-021A8FF0B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0253D1A-2D1D-9BDF-A98A-B53CCAB5BA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3F6236-FDA2-09FE-2ACC-131483EC5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3C9C-03C0-DC41-8C77-DE02C447E23E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7317AB5-2AC5-F5BD-E969-A20452A03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C6489FC-3984-52E1-8201-7B2B8C4C3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88FB2-674F-384B-8BB6-C3785D530F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1470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35C573-AC5E-0A75-9ADE-71811E966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1CD28A8-7B6F-5AAA-15AD-ADE634986F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2EF191-E478-C2D5-E676-EBE7073B7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3C9C-03C0-DC41-8C77-DE02C447E23E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5F5283-3225-15D7-8851-D0764CB59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068A42-741C-E917-7053-77CF34714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88FB2-674F-384B-8BB6-C3785D530F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451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8F488C-7586-2E4E-9300-765A0D90D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7A4169D-409F-5183-8378-216EC7C1F4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6D67EBD-A214-9D88-3F55-7A7E57ECF4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0098F4B-0907-ECD0-AF29-7B252052D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3C9C-03C0-DC41-8C77-DE02C447E23E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2D24C12-6D2A-8CBF-1BA0-FA11206D8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1122650-E15B-3605-D891-5D37EE7D5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88FB2-674F-384B-8BB6-C3785D530F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176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E5724D-4021-A7E7-D0E0-5F17CF627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BDAE7F3-3D61-1117-7EF3-80B591F005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E08F420-89F4-5CC3-49DD-3C6B895A40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5CD1EF7-CD4D-C9D4-4945-F296D52BF7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9BDB4EA-E8C0-9A4C-79A3-461D203199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C7A7B51-D111-685F-4C21-62F9F6802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3C9C-03C0-DC41-8C77-DE02C447E23E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57ECFB5-B5E4-645C-03F0-8A88E9700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B142D48-FDE9-700C-EE1F-B47C994AB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88FB2-674F-384B-8BB6-C3785D530F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9902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0C8968-0734-E77F-D043-1D9D04569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A577E0B-E05A-81D2-6F28-6C449D7A8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3C9C-03C0-DC41-8C77-DE02C447E23E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912D264-5872-6A43-FD50-07FDB4E1C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5DBA843-5485-010D-1442-DEBB618BB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88FB2-674F-384B-8BB6-C3785D530F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631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B16D94C-03BA-7B83-8A1D-119775A71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3C9C-03C0-DC41-8C77-DE02C447E23E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9ADED7B-231D-A148-E861-6A2A4C7CA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B5F56AB-2D48-718C-FE12-A241E8A5D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88FB2-674F-384B-8BB6-C3785D530F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6122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BCEB6E-FE0E-F55F-8213-B13D8EC48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25A0EA1-645A-06FD-8903-96EA49007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2F7CF6E-7F58-5F42-1508-9C56958C82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639A62-FC2D-9B03-E081-AA86C53D5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3C9C-03C0-DC41-8C77-DE02C447E23E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BDE1450-02B1-DD89-08B4-EC0221A69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43245A8-A584-6701-A776-26D48CE30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88FB2-674F-384B-8BB6-C3785D530F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8202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5D20DA-2419-6564-A6FB-057E45843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D8D5A5F-E1A7-914F-CBC2-FDBAE14FB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398FA1A-59E4-477E-859B-305D5568F8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92830A7-A2FB-7DFE-C2E0-2FA4F0237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3C9C-03C0-DC41-8C77-DE02C447E23E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4C91BBE-7661-A3AB-6B89-D293DED07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40C5DB-17A1-D4C0-8DDD-20EF72B89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88FB2-674F-384B-8BB6-C3785D530F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1149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153ED8D-3E4A-BBAA-FFE8-0C4AAF88B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D5959BA-38CE-F401-E7AE-BCB529FC7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1931CF-8860-726F-14C7-B9A762F9B0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A3C9C-03C0-DC41-8C77-DE02C447E23E}" type="datetimeFigureOut">
              <a:rPr kumimoji="1" lang="ja-JP" altLang="en-US" smtClean="0"/>
              <a:t>2024/2/19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8EE5FE-4262-F339-C4B1-C7C89B5386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3C49B8C-D653-9750-DC75-1C9305AB00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88FB2-674F-384B-8BB6-C3785D530F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2764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eams.qiita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A09B6B92-DB7D-A395-6478-9768CA8AD1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917367"/>
              </p:ext>
            </p:extLst>
          </p:nvPr>
        </p:nvGraphicFramePr>
        <p:xfrm>
          <a:off x="691572" y="4090323"/>
          <a:ext cx="1594449" cy="1589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483">
                  <a:extLst>
                    <a:ext uri="{9D8B030D-6E8A-4147-A177-3AD203B41FA5}">
                      <a16:colId xmlns:a16="http://schemas.microsoft.com/office/drawing/2014/main" val="3169614553"/>
                    </a:ext>
                  </a:extLst>
                </a:gridCol>
                <a:gridCol w="531483">
                  <a:extLst>
                    <a:ext uri="{9D8B030D-6E8A-4147-A177-3AD203B41FA5}">
                      <a16:colId xmlns:a16="http://schemas.microsoft.com/office/drawing/2014/main" val="688275686"/>
                    </a:ext>
                  </a:extLst>
                </a:gridCol>
                <a:gridCol w="531483">
                  <a:extLst>
                    <a:ext uri="{9D8B030D-6E8A-4147-A177-3AD203B41FA5}">
                      <a16:colId xmlns:a16="http://schemas.microsoft.com/office/drawing/2014/main" val="4058924951"/>
                    </a:ext>
                  </a:extLst>
                </a:gridCol>
              </a:tblGrid>
              <a:tr h="529737"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918045"/>
                  </a:ext>
                </a:extLst>
              </a:tr>
              <a:tr h="529737"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/>
                        <a:t>目標</a:t>
                      </a:r>
                      <a:r>
                        <a:rPr kumimoji="1" lang="en-US" altLang="ja-JP" sz="1000" dirty="0"/>
                        <a:t>F</a:t>
                      </a:r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1747044"/>
                  </a:ext>
                </a:extLst>
              </a:tr>
              <a:tr h="529737"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3937085"/>
                  </a:ext>
                </a:extLst>
              </a:tr>
            </a:tbl>
          </a:graphicData>
        </a:graphic>
      </p:graphicFrame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4A4CE4EB-076C-E680-3BB0-443B6BD065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9790926"/>
              </p:ext>
            </p:extLst>
          </p:nvPr>
        </p:nvGraphicFramePr>
        <p:xfrm>
          <a:off x="2286021" y="4090323"/>
          <a:ext cx="1594449" cy="1589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483">
                  <a:extLst>
                    <a:ext uri="{9D8B030D-6E8A-4147-A177-3AD203B41FA5}">
                      <a16:colId xmlns:a16="http://schemas.microsoft.com/office/drawing/2014/main" val="3169614553"/>
                    </a:ext>
                  </a:extLst>
                </a:gridCol>
                <a:gridCol w="531483">
                  <a:extLst>
                    <a:ext uri="{9D8B030D-6E8A-4147-A177-3AD203B41FA5}">
                      <a16:colId xmlns:a16="http://schemas.microsoft.com/office/drawing/2014/main" val="688275686"/>
                    </a:ext>
                  </a:extLst>
                </a:gridCol>
                <a:gridCol w="531483">
                  <a:extLst>
                    <a:ext uri="{9D8B030D-6E8A-4147-A177-3AD203B41FA5}">
                      <a16:colId xmlns:a16="http://schemas.microsoft.com/office/drawing/2014/main" val="4058924951"/>
                    </a:ext>
                  </a:extLst>
                </a:gridCol>
              </a:tblGrid>
              <a:tr h="529737"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918045"/>
                  </a:ext>
                </a:extLst>
              </a:tr>
              <a:tr h="529737"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/>
                        <a:t>目標</a:t>
                      </a:r>
                      <a:r>
                        <a:rPr kumimoji="1" lang="en-US" altLang="ja-JP" sz="1000" dirty="0"/>
                        <a:t>G</a:t>
                      </a:r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1747044"/>
                  </a:ext>
                </a:extLst>
              </a:tr>
              <a:tr h="529737"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3937085"/>
                  </a:ext>
                </a:extLst>
              </a:tr>
            </a:tbl>
          </a:graphicData>
        </a:graphic>
      </p:graphicFrame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DA8A3C41-73E2-8376-8776-880CA57D7D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2667429"/>
              </p:ext>
            </p:extLst>
          </p:nvPr>
        </p:nvGraphicFramePr>
        <p:xfrm>
          <a:off x="3880470" y="4090323"/>
          <a:ext cx="1594449" cy="1589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483">
                  <a:extLst>
                    <a:ext uri="{9D8B030D-6E8A-4147-A177-3AD203B41FA5}">
                      <a16:colId xmlns:a16="http://schemas.microsoft.com/office/drawing/2014/main" val="3169614553"/>
                    </a:ext>
                  </a:extLst>
                </a:gridCol>
                <a:gridCol w="531483">
                  <a:extLst>
                    <a:ext uri="{9D8B030D-6E8A-4147-A177-3AD203B41FA5}">
                      <a16:colId xmlns:a16="http://schemas.microsoft.com/office/drawing/2014/main" val="688275686"/>
                    </a:ext>
                  </a:extLst>
                </a:gridCol>
                <a:gridCol w="531483">
                  <a:extLst>
                    <a:ext uri="{9D8B030D-6E8A-4147-A177-3AD203B41FA5}">
                      <a16:colId xmlns:a16="http://schemas.microsoft.com/office/drawing/2014/main" val="4058924951"/>
                    </a:ext>
                  </a:extLst>
                </a:gridCol>
              </a:tblGrid>
              <a:tr h="529737"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918045"/>
                  </a:ext>
                </a:extLst>
              </a:tr>
              <a:tr h="529737"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/>
                        <a:t>目標</a:t>
                      </a:r>
                      <a:r>
                        <a:rPr kumimoji="1" lang="en-US" altLang="ja-JP" sz="1000" dirty="0"/>
                        <a:t>H</a:t>
                      </a:r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1747044"/>
                  </a:ext>
                </a:extLst>
              </a:tr>
              <a:tr h="529737"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3937085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9946D8FC-9156-9D4A-9A9A-05A1BA018B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098446"/>
              </p:ext>
            </p:extLst>
          </p:nvPr>
        </p:nvGraphicFramePr>
        <p:xfrm>
          <a:off x="691572" y="2501112"/>
          <a:ext cx="1594449" cy="1589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483">
                  <a:extLst>
                    <a:ext uri="{9D8B030D-6E8A-4147-A177-3AD203B41FA5}">
                      <a16:colId xmlns:a16="http://schemas.microsoft.com/office/drawing/2014/main" val="3169614553"/>
                    </a:ext>
                  </a:extLst>
                </a:gridCol>
                <a:gridCol w="531483">
                  <a:extLst>
                    <a:ext uri="{9D8B030D-6E8A-4147-A177-3AD203B41FA5}">
                      <a16:colId xmlns:a16="http://schemas.microsoft.com/office/drawing/2014/main" val="688275686"/>
                    </a:ext>
                  </a:extLst>
                </a:gridCol>
                <a:gridCol w="531483">
                  <a:extLst>
                    <a:ext uri="{9D8B030D-6E8A-4147-A177-3AD203B41FA5}">
                      <a16:colId xmlns:a16="http://schemas.microsoft.com/office/drawing/2014/main" val="4058924951"/>
                    </a:ext>
                  </a:extLst>
                </a:gridCol>
              </a:tblGrid>
              <a:tr h="529737"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918045"/>
                  </a:ext>
                </a:extLst>
              </a:tr>
              <a:tr h="529737"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/>
                        <a:t>目標</a:t>
                      </a:r>
                      <a:r>
                        <a:rPr kumimoji="1" lang="en-US" altLang="ja-JP" sz="1000" dirty="0"/>
                        <a:t>D</a:t>
                      </a:r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1747044"/>
                  </a:ext>
                </a:extLst>
              </a:tr>
              <a:tr h="529737"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3937085"/>
                  </a:ext>
                </a:extLst>
              </a:tr>
            </a:tbl>
          </a:graphicData>
        </a:graphic>
      </p:graphicFrame>
      <p:graphicFrame>
        <p:nvGraphicFramePr>
          <p:cNvPr id="19" name="表 18">
            <a:extLst>
              <a:ext uri="{FF2B5EF4-FFF2-40B4-BE49-F238E27FC236}">
                <a16:creationId xmlns:a16="http://schemas.microsoft.com/office/drawing/2014/main" id="{B434712D-9AC5-65EE-F867-34A36D005E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0547502"/>
              </p:ext>
            </p:extLst>
          </p:nvPr>
        </p:nvGraphicFramePr>
        <p:xfrm>
          <a:off x="2286021" y="2501112"/>
          <a:ext cx="1594449" cy="1589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483">
                  <a:extLst>
                    <a:ext uri="{9D8B030D-6E8A-4147-A177-3AD203B41FA5}">
                      <a16:colId xmlns:a16="http://schemas.microsoft.com/office/drawing/2014/main" val="3169614553"/>
                    </a:ext>
                  </a:extLst>
                </a:gridCol>
                <a:gridCol w="531483">
                  <a:extLst>
                    <a:ext uri="{9D8B030D-6E8A-4147-A177-3AD203B41FA5}">
                      <a16:colId xmlns:a16="http://schemas.microsoft.com/office/drawing/2014/main" val="688275686"/>
                    </a:ext>
                  </a:extLst>
                </a:gridCol>
                <a:gridCol w="531483">
                  <a:extLst>
                    <a:ext uri="{9D8B030D-6E8A-4147-A177-3AD203B41FA5}">
                      <a16:colId xmlns:a16="http://schemas.microsoft.com/office/drawing/2014/main" val="4058924951"/>
                    </a:ext>
                  </a:extLst>
                </a:gridCol>
              </a:tblGrid>
              <a:tr h="52973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目標</a:t>
                      </a:r>
                      <a:r>
                        <a:rPr kumimoji="1" lang="en-US" altLang="ja-JP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A</a:t>
                      </a:r>
                      <a:endParaRPr kumimoji="1" lang="ja-JP" altLang="en-US" sz="10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目標</a:t>
                      </a:r>
                      <a:r>
                        <a:rPr kumimoji="1" lang="en-US" altLang="ja-JP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B</a:t>
                      </a:r>
                      <a:endParaRPr kumimoji="1" lang="ja-JP" altLang="en-US" sz="10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目標</a:t>
                      </a:r>
                      <a:r>
                        <a:rPr kumimoji="1" lang="en-US" altLang="ja-JP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C</a:t>
                      </a:r>
                      <a:endParaRPr kumimoji="1" lang="ja-JP" altLang="en-US" sz="10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7918045"/>
                  </a:ext>
                </a:extLst>
              </a:tr>
              <a:tr h="52973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目標</a:t>
                      </a:r>
                      <a:r>
                        <a:rPr kumimoji="1" lang="en-US" altLang="ja-JP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D</a:t>
                      </a:r>
                      <a:endParaRPr kumimoji="1" lang="ja-JP" altLang="en-US" sz="10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テーマ</a:t>
                      </a:r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目標</a:t>
                      </a:r>
                      <a:r>
                        <a:rPr kumimoji="1" lang="en-US" altLang="ja-JP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E</a:t>
                      </a:r>
                      <a:endParaRPr kumimoji="1" lang="ja-JP" altLang="en-US" sz="10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747044"/>
                  </a:ext>
                </a:extLst>
              </a:tr>
              <a:tr h="52973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目標</a:t>
                      </a:r>
                      <a:r>
                        <a:rPr kumimoji="1" lang="en-US" altLang="ja-JP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F</a:t>
                      </a:r>
                      <a:endParaRPr kumimoji="1" lang="ja-JP" altLang="en-US" sz="10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目標</a:t>
                      </a:r>
                      <a:r>
                        <a:rPr kumimoji="1" lang="en-US" altLang="ja-JP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G</a:t>
                      </a:r>
                      <a:endParaRPr kumimoji="1" lang="ja-JP" altLang="en-US" sz="10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目標</a:t>
                      </a:r>
                      <a:r>
                        <a:rPr kumimoji="1" lang="en-US" altLang="ja-JP" sz="10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H</a:t>
                      </a:r>
                      <a:endParaRPr kumimoji="1" lang="ja-JP" altLang="en-US" sz="10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937085"/>
                  </a:ext>
                </a:extLst>
              </a:tr>
            </a:tbl>
          </a:graphicData>
        </a:graphic>
      </p:graphicFrame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012B92D4-DEDD-7D59-0CC8-30EA203EE6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1037192"/>
              </p:ext>
            </p:extLst>
          </p:nvPr>
        </p:nvGraphicFramePr>
        <p:xfrm>
          <a:off x="3880470" y="2501112"/>
          <a:ext cx="1594449" cy="1589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483">
                  <a:extLst>
                    <a:ext uri="{9D8B030D-6E8A-4147-A177-3AD203B41FA5}">
                      <a16:colId xmlns:a16="http://schemas.microsoft.com/office/drawing/2014/main" val="3169614553"/>
                    </a:ext>
                  </a:extLst>
                </a:gridCol>
                <a:gridCol w="531483">
                  <a:extLst>
                    <a:ext uri="{9D8B030D-6E8A-4147-A177-3AD203B41FA5}">
                      <a16:colId xmlns:a16="http://schemas.microsoft.com/office/drawing/2014/main" val="688275686"/>
                    </a:ext>
                  </a:extLst>
                </a:gridCol>
                <a:gridCol w="531483">
                  <a:extLst>
                    <a:ext uri="{9D8B030D-6E8A-4147-A177-3AD203B41FA5}">
                      <a16:colId xmlns:a16="http://schemas.microsoft.com/office/drawing/2014/main" val="4058924951"/>
                    </a:ext>
                  </a:extLst>
                </a:gridCol>
              </a:tblGrid>
              <a:tr h="529737"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918045"/>
                  </a:ext>
                </a:extLst>
              </a:tr>
              <a:tr h="529737"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/>
                        <a:t>目標</a:t>
                      </a:r>
                      <a:r>
                        <a:rPr kumimoji="1" lang="en-US" altLang="ja-JP" sz="1000" dirty="0"/>
                        <a:t>E</a:t>
                      </a:r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1747044"/>
                  </a:ext>
                </a:extLst>
              </a:tr>
              <a:tr h="529737"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3937085"/>
                  </a:ext>
                </a:extLst>
              </a:tr>
            </a:tbl>
          </a:graphicData>
        </a:graphic>
      </p:graphicFrame>
      <p:graphicFrame>
        <p:nvGraphicFramePr>
          <p:cNvPr id="21" name="表 20">
            <a:extLst>
              <a:ext uri="{FF2B5EF4-FFF2-40B4-BE49-F238E27FC236}">
                <a16:creationId xmlns:a16="http://schemas.microsoft.com/office/drawing/2014/main" id="{FB5DAB36-9BD4-B553-FFB4-79471DE2C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877235"/>
              </p:ext>
            </p:extLst>
          </p:nvPr>
        </p:nvGraphicFramePr>
        <p:xfrm>
          <a:off x="691572" y="911901"/>
          <a:ext cx="1594449" cy="1589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483">
                  <a:extLst>
                    <a:ext uri="{9D8B030D-6E8A-4147-A177-3AD203B41FA5}">
                      <a16:colId xmlns:a16="http://schemas.microsoft.com/office/drawing/2014/main" val="3169614553"/>
                    </a:ext>
                  </a:extLst>
                </a:gridCol>
                <a:gridCol w="531483">
                  <a:extLst>
                    <a:ext uri="{9D8B030D-6E8A-4147-A177-3AD203B41FA5}">
                      <a16:colId xmlns:a16="http://schemas.microsoft.com/office/drawing/2014/main" val="688275686"/>
                    </a:ext>
                  </a:extLst>
                </a:gridCol>
                <a:gridCol w="531483">
                  <a:extLst>
                    <a:ext uri="{9D8B030D-6E8A-4147-A177-3AD203B41FA5}">
                      <a16:colId xmlns:a16="http://schemas.microsoft.com/office/drawing/2014/main" val="4058924951"/>
                    </a:ext>
                  </a:extLst>
                </a:gridCol>
              </a:tblGrid>
              <a:tr h="529737"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918045"/>
                  </a:ext>
                </a:extLst>
              </a:tr>
              <a:tr h="529737"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/>
                        <a:t>目標</a:t>
                      </a:r>
                      <a:r>
                        <a:rPr kumimoji="1" lang="en-US" altLang="ja-JP" sz="1000" dirty="0"/>
                        <a:t>A</a:t>
                      </a:r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1747044"/>
                  </a:ext>
                </a:extLst>
              </a:tr>
              <a:tr h="529737"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3937085"/>
                  </a:ext>
                </a:extLst>
              </a:tr>
            </a:tbl>
          </a:graphicData>
        </a:graphic>
      </p:graphicFrame>
      <p:graphicFrame>
        <p:nvGraphicFramePr>
          <p:cNvPr id="22" name="表 21">
            <a:extLst>
              <a:ext uri="{FF2B5EF4-FFF2-40B4-BE49-F238E27FC236}">
                <a16:creationId xmlns:a16="http://schemas.microsoft.com/office/drawing/2014/main" id="{EFBA8FAD-18D9-BB6D-0026-2F9C47E33A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0386017"/>
              </p:ext>
            </p:extLst>
          </p:nvPr>
        </p:nvGraphicFramePr>
        <p:xfrm>
          <a:off x="2286021" y="911901"/>
          <a:ext cx="1594449" cy="1589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483">
                  <a:extLst>
                    <a:ext uri="{9D8B030D-6E8A-4147-A177-3AD203B41FA5}">
                      <a16:colId xmlns:a16="http://schemas.microsoft.com/office/drawing/2014/main" val="3169614553"/>
                    </a:ext>
                  </a:extLst>
                </a:gridCol>
                <a:gridCol w="531483">
                  <a:extLst>
                    <a:ext uri="{9D8B030D-6E8A-4147-A177-3AD203B41FA5}">
                      <a16:colId xmlns:a16="http://schemas.microsoft.com/office/drawing/2014/main" val="688275686"/>
                    </a:ext>
                  </a:extLst>
                </a:gridCol>
                <a:gridCol w="531483">
                  <a:extLst>
                    <a:ext uri="{9D8B030D-6E8A-4147-A177-3AD203B41FA5}">
                      <a16:colId xmlns:a16="http://schemas.microsoft.com/office/drawing/2014/main" val="4058924951"/>
                    </a:ext>
                  </a:extLst>
                </a:gridCol>
              </a:tblGrid>
              <a:tr h="529737"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918045"/>
                  </a:ext>
                </a:extLst>
              </a:tr>
              <a:tr h="529737"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/>
                        <a:t>目標</a:t>
                      </a:r>
                      <a:r>
                        <a:rPr kumimoji="1" lang="en-US" altLang="ja-JP" sz="1000" dirty="0"/>
                        <a:t>B</a:t>
                      </a:r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1747044"/>
                  </a:ext>
                </a:extLst>
              </a:tr>
              <a:tr h="529737"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3937085"/>
                  </a:ext>
                </a:extLst>
              </a:tr>
            </a:tbl>
          </a:graphicData>
        </a:graphic>
      </p:graphicFrame>
      <p:graphicFrame>
        <p:nvGraphicFramePr>
          <p:cNvPr id="23" name="表 22">
            <a:extLst>
              <a:ext uri="{FF2B5EF4-FFF2-40B4-BE49-F238E27FC236}">
                <a16:creationId xmlns:a16="http://schemas.microsoft.com/office/drawing/2014/main" id="{E8879498-A947-0142-9125-AE238841E3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396124"/>
              </p:ext>
            </p:extLst>
          </p:nvPr>
        </p:nvGraphicFramePr>
        <p:xfrm>
          <a:off x="3880470" y="911901"/>
          <a:ext cx="1594449" cy="1589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483">
                  <a:extLst>
                    <a:ext uri="{9D8B030D-6E8A-4147-A177-3AD203B41FA5}">
                      <a16:colId xmlns:a16="http://schemas.microsoft.com/office/drawing/2014/main" val="3169614553"/>
                    </a:ext>
                  </a:extLst>
                </a:gridCol>
                <a:gridCol w="531483">
                  <a:extLst>
                    <a:ext uri="{9D8B030D-6E8A-4147-A177-3AD203B41FA5}">
                      <a16:colId xmlns:a16="http://schemas.microsoft.com/office/drawing/2014/main" val="688275686"/>
                    </a:ext>
                  </a:extLst>
                </a:gridCol>
                <a:gridCol w="531483">
                  <a:extLst>
                    <a:ext uri="{9D8B030D-6E8A-4147-A177-3AD203B41FA5}">
                      <a16:colId xmlns:a16="http://schemas.microsoft.com/office/drawing/2014/main" val="4058924951"/>
                    </a:ext>
                  </a:extLst>
                </a:gridCol>
              </a:tblGrid>
              <a:tr h="529737"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918045"/>
                  </a:ext>
                </a:extLst>
              </a:tr>
              <a:tr h="529737"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/>
                        <a:t>目標</a:t>
                      </a:r>
                      <a:r>
                        <a:rPr kumimoji="1" lang="en-US" altLang="ja-JP" sz="1000" dirty="0"/>
                        <a:t>C</a:t>
                      </a:r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1747044"/>
                  </a:ext>
                </a:extLst>
              </a:tr>
              <a:tr h="529737"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/>
                    </a:p>
                  </a:txBody>
                  <a:tcPr marL="51518" marR="51518" marT="25759" marB="257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3937085"/>
                  </a:ext>
                </a:extLst>
              </a:tr>
            </a:tbl>
          </a:graphicData>
        </a:graphic>
      </p:graphicFrame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F236C115-DD43-D2FC-2163-A0167F6BE43C}"/>
              </a:ext>
            </a:extLst>
          </p:cNvPr>
          <p:cNvSpPr txBox="1"/>
          <p:nvPr/>
        </p:nvSpPr>
        <p:spPr>
          <a:xfrm>
            <a:off x="537070" y="388681"/>
            <a:ext cx="37753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>
                <a:latin typeface="Noto Sans" panose="020B0502040504020204" pitchFamily="34" charset="0"/>
                <a:cs typeface="Noto Sans" panose="020B0502040504020204" pitchFamily="34" charset="0"/>
              </a:rPr>
              <a:t>マンダラテンプレート</a:t>
            </a:r>
          </a:p>
        </p:txBody>
      </p:sp>
      <p:graphicFrame>
        <p:nvGraphicFramePr>
          <p:cNvPr id="25" name="表 24">
            <a:extLst>
              <a:ext uri="{FF2B5EF4-FFF2-40B4-BE49-F238E27FC236}">
                <a16:creationId xmlns:a16="http://schemas.microsoft.com/office/drawing/2014/main" id="{22DA90FB-C30A-CAF5-70D8-4D6A111099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3077420"/>
              </p:ext>
            </p:extLst>
          </p:nvPr>
        </p:nvGraphicFramePr>
        <p:xfrm>
          <a:off x="6241143" y="1509901"/>
          <a:ext cx="5413787" cy="4165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2279">
                  <a:extLst>
                    <a:ext uri="{9D8B030D-6E8A-4147-A177-3AD203B41FA5}">
                      <a16:colId xmlns:a16="http://schemas.microsoft.com/office/drawing/2014/main" val="3165614205"/>
                    </a:ext>
                  </a:extLst>
                </a:gridCol>
                <a:gridCol w="4161508">
                  <a:extLst>
                    <a:ext uri="{9D8B030D-6E8A-4147-A177-3AD203B41FA5}">
                      <a16:colId xmlns:a16="http://schemas.microsoft.com/office/drawing/2014/main" val="3888226384"/>
                    </a:ext>
                  </a:extLst>
                </a:gridCol>
              </a:tblGrid>
              <a:tr h="5206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目標</a:t>
                      </a:r>
                      <a:r>
                        <a:rPr kumimoji="1" lang="en-US" altLang="ja-JP" sz="14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A</a:t>
                      </a:r>
                      <a:endParaRPr kumimoji="1" lang="ja-JP" altLang="en-US" sz="1400" b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1425607"/>
                  </a:ext>
                </a:extLst>
              </a:tr>
              <a:tr h="52064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目標</a:t>
                      </a:r>
                      <a:r>
                        <a:rPr kumimoji="1" lang="en-US" altLang="ja-JP" sz="14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B</a:t>
                      </a:r>
                      <a:endParaRPr kumimoji="1" lang="ja-JP" altLang="en-US" sz="1400" b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9189746"/>
                  </a:ext>
                </a:extLst>
              </a:tr>
              <a:tr h="5206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目標</a:t>
                      </a:r>
                      <a:r>
                        <a:rPr kumimoji="1" lang="en-US" altLang="ja-JP" sz="14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C</a:t>
                      </a:r>
                      <a:endParaRPr kumimoji="1" lang="ja-JP" altLang="en-US" sz="1400" b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3963156"/>
                  </a:ext>
                </a:extLst>
              </a:tr>
              <a:tr h="5206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目標</a:t>
                      </a:r>
                      <a:r>
                        <a:rPr kumimoji="1" lang="en-US" altLang="ja-JP" sz="14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D</a:t>
                      </a:r>
                      <a:endParaRPr kumimoji="1" lang="ja-JP" altLang="en-US" sz="1400" b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2044264"/>
                  </a:ext>
                </a:extLst>
              </a:tr>
              <a:tr h="5206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目標</a:t>
                      </a:r>
                      <a:r>
                        <a:rPr kumimoji="1" lang="en-US" altLang="ja-JP" sz="14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E</a:t>
                      </a:r>
                      <a:endParaRPr kumimoji="1" lang="ja-JP" altLang="en-US" sz="1400" b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3876291"/>
                  </a:ext>
                </a:extLst>
              </a:tr>
              <a:tr h="5206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目標</a:t>
                      </a:r>
                      <a:r>
                        <a:rPr kumimoji="1" lang="en-US" altLang="ja-JP" sz="14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F</a:t>
                      </a:r>
                      <a:endParaRPr kumimoji="1" lang="ja-JP" altLang="en-US" sz="1400" b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3496940"/>
                  </a:ext>
                </a:extLst>
              </a:tr>
              <a:tr h="5206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目標</a:t>
                      </a:r>
                      <a:r>
                        <a:rPr kumimoji="1" lang="en-US" altLang="ja-JP" sz="14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G</a:t>
                      </a:r>
                      <a:endParaRPr kumimoji="1" lang="ja-JP" altLang="en-US" sz="1400" b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5040565"/>
                  </a:ext>
                </a:extLst>
              </a:tr>
              <a:tr h="5206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目標</a:t>
                      </a:r>
                      <a:r>
                        <a:rPr kumimoji="1" lang="en-US" altLang="ja-JP" sz="14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H</a:t>
                      </a:r>
                      <a:endParaRPr kumimoji="1" lang="ja-JP" altLang="en-US" sz="1400" b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6435721"/>
                  </a:ext>
                </a:extLst>
              </a:tr>
            </a:tbl>
          </a:graphicData>
        </a:graphic>
      </p:graphicFrame>
      <p:graphicFrame>
        <p:nvGraphicFramePr>
          <p:cNvPr id="26" name="表 25">
            <a:extLst>
              <a:ext uri="{FF2B5EF4-FFF2-40B4-BE49-F238E27FC236}">
                <a16:creationId xmlns:a16="http://schemas.microsoft.com/office/drawing/2014/main" id="{05ABE23A-B7EA-AB75-BDDA-E6C96F3026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457588"/>
              </p:ext>
            </p:extLst>
          </p:nvPr>
        </p:nvGraphicFramePr>
        <p:xfrm>
          <a:off x="6241143" y="911901"/>
          <a:ext cx="5413787" cy="4524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2279">
                  <a:extLst>
                    <a:ext uri="{9D8B030D-6E8A-4147-A177-3AD203B41FA5}">
                      <a16:colId xmlns:a16="http://schemas.microsoft.com/office/drawing/2014/main" val="3165614205"/>
                    </a:ext>
                  </a:extLst>
                </a:gridCol>
                <a:gridCol w="4161508">
                  <a:extLst>
                    <a:ext uri="{9D8B030D-6E8A-4147-A177-3AD203B41FA5}">
                      <a16:colId xmlns:a16="http://schemas.microsoft.com/office/drawing/2014/main" val="3888226384"/>
                    </a:ext>
                  </a:extLst>
                </a:gridCol>
              </a:tblGrid>
              <a:tr h="4524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テーマ名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1425607"/>
                  </a:ext>
                </a:extLst>
              </a:tr>
            </a:tbl>
          </a:graphicData>
        </a:graphic>
      </p:graphicFrame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52374129-203E-FC01-AB53-6599B1AC5C3D}"/>
              </a:ext>
            </a:extLst>
          </p:cNvPr>
          <p:cNvSpPr txBox="1"/>
          <p:nvPr/>
        </p:nvSpPr>
        <p:spPr>
          <a:xfrm>
            <a:off x="5142127" y="5878496"/>
            <a:ext cx="65128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0">
              <a:spcBef>
                <a:spcPts val="0"/>
              </a:spcBef>
              <a:spcAft>
                <a:spcPts val="1000"/>
              </a:spcAft>
            </a:pPr>
            <a:r>
              <a:rPr lang="ja-JP" altLang="en-US" sz="900" b="0" i="0" u="none" strike="noStrik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Noto Sans" panose="020B0502040504020204" pitchFamily="34" charset="0"/>
              </a:rPr>
              <a:t>このテンプレートを表示している、</a:t>
            </a:r>
            <a:r>
              <a:rPr lang="ja-JP" altLang="en-US" sz="900" b="1" i="0" u="sng" strike="noStrike">
                <a:solidFill>
                  <a:srgbClr val="1155CC"/>
                </a:solidFill>
                <a:effectLst/>
                <a:latin typeface="Noto Sans" panose="020B0502040504020204" pitchFamily="34" charset="0"/>
                <a:hlinkClick r:id="rId2"/>
              </a:rPr>
              <a:t>社内向け情報共有サービス「</a:t>
            </a:r>
            <a:r>
              <a:rPr lang="en" altLang="ja-JP" sz="900" b="1" i="0" u="sng" strike="noStrike" dirty="0">
                <a:solidFill>
                  <a:srgbClr val="1155CC"/>
                </a:solidFill>
                <a:effectLst/>
                <a:latin typeface="Noto Sans" panose="020B0502040504020204" pitchFamily="34" charset="0"/>
                <a:hlinkClick r:id="rId2"/>
              </a:rPr>
              <a:t>Qiita Team</a:t>
            </a:r>
            <a:r>
              <a:rPr lang="ja-JP" altLang="en" sz="900" b="1" i="0" u="sng" strike="noStrike">
                <a:solidFill>
                  <a:srgbClr val="1155CC"/>
                </a:solidFill>
                <a:effectLst/>
                <a:latin typeface="Noto Sans" panose="020B0502040504020204" pitchFamily="34" charset="0"/>
                <a:hlinkClick r:id="rId2"/>
              </a:rPr>
              <a:t>」</a:t>
            </a:r>
            <a:r>
              <a:rPr lang="ja-JP" altLang="en-US" sz="900" b="0" i="0" u="none" strike="noStrik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Noto Sans" panose="020B0502040504020204" pitchFamily="34" charset="0"/>
              </a:rPr>
              <a:t>は、チームのクラウド情報共有サービスです。シンプルでわかりやすいインターフェースやテンプレート機能により、日報や議事録から手順書・マニュアルなど、社内の情報共有の効率化を推進し、生産性の向上を実現します。また、暗黙知をなくし、信頼感のあるチームを作るための”場”も提供しています。</a:t>
            </a:r>
            <a:r>
              <a:rPr lang="en" altLang="ja-JP" sz="900" b="0" i="0" u="none" strike="noStrike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Noto Sans" panose="020B0502040504020204" pitchFamily="34" charset="0"/>
              </a:rPr>
              <a:t>Qiita</a:t>
            </a:r>
            <a:r>
              <a:rPr lang="en" altLang="ja-JP" sz="900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Noto Sans" panose="020B0502040504020204" pitchFamily="34" charset="0"/>
              </a:rPr>
              <a:t> Team</a:t>
            </a:r>
            <a:r>
              <a:rPr lang="ja-JP" altLang="en-US" sz="900" b="0" i="0" u="none" strike="noStrik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Noto Sans" panose="020B0502040504020204" pitchFamily="34" charset="0"/>
              </a:rPr>
              <a:t>についての詳細はこちら：</a:t>
            </a:r>
            <a:r>
              <a:rPr lang="ja-JP" altLang="en-US" sz="900" b="0" i="0" u="sng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" altLang="ja-JP" sz="900" b="1" i="0" u="sng" strike="noStrike" dirty="0">
                <a:solidFill>
                  <a:srgbClr val="1155CC"/>
                </a:solidFill>
                <a:effectLst/>
                <a:latin typeface="Noto Sans" panose="020B0502040504020204" pitchFamily="34" charset="0"/>
                <a:hlinkClick r:id="rId2"/>
              </a:rPr>
              <a:t>https://teams.qiita.com/</a:t>
            </a:r>
            <a:endParaRPr kumimoji="1" lang="ja-JP" altLang="en-US" sz="900"/>
          </a:p>
        </p:txBody>
      </p:sp>
      <p:pic>
        <p:nvPicPr>
          <p:cNvPr id="28" name="Picture 2" descr="Qiita Team">
            <a:extLst>
              <a:ext uri="{FF2B5EF4-FFF2-40B4-BE49-F238E27FC236}">
                <a16:creationId xmlns:a16="http://schemas.microsoft.com/office/drawing/2014/main" id="{A7A61000-08AE-3B87-7CE4-624100E7CB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9352" y="313901"/>
            <a:ext cx="2453400" cy="59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60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153</Words>
  <Application>Microsoft Macintosh PowerPoint</Application>
  <PresentationFormat>ワイド画面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Noto Sans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江村 百華</dc:creator>
  <cp:lastModifiedBy>江村 百華</cp:lastModifiedBy>
  <cp:revision>2</cp:revision>
  <dcterms:created xsi:type="dcterms:W3CDTF">2024-02-19T10:43:49Z</dcterms:created>
  <dcterms:modified xsi:type="dcterms:W3CDTF">2024-02-19T11:03:17Z</dcterms:modified>
</cp:coreProperties>
</file>